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57" r:id="rId5"/>
    <p:sldId id="278" r:id="rId6"/>
    <p:sldId id="272" r:id="rId7"/>
    <p:sldId id="283" r:id="rId8"/>
    <p:sldId id="285" r:id="rId9"/>
    <p:sldId id="284" r:id="rId10"/>
    <p:sldId id="286" r:id="rId11"/>
    <p:sldId id="279" r:id="rId12"/>
    <p:sldId id="282" r:id="rId13"/>
    <p:sldId id="263" r:id="rId14"/>
    <p:sldId id="277" r:id="rId15"/>
    <p:sldId id="274" r:id="rId16"/>
    <p:sldId id="26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on Henderson" initials="SH" lastIdx="0" clrIdx="0">
    <p:extLst>
      <p:ext uri="{19B8F6BF-5375-455C-9EA6-DF929625EA0E}">
        <p15:presenceInfo xmlns:p15="http://schemas.microsoft.com/office/powerpoint/2012/main" userId="c30ccfb1-f300-41dd-b2cb-4ecafebbc58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5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5655B-1358-4541-B277-1DCDB1A9D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AE7289-F5C7-490B-AF92-30FDACFE2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0E9F4-E6C5-4F25-814C-4EB7F25DE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6199-B704-49E0-83C1-B7E3B4976364}" type="datetimeFigureOut">
              <a:rPr lang="en-GB" smtClean="0"/>
              <a:t>15/10/2018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6B864-BD38-461E-A63E-FE82381D3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65814-E1DC-4412-846E-208A1DDF2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9BA-0FC6-47F0-B57E-CE0AE83733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845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72897-6E71-484B-8ECF-7F9807276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C6505-F8F6-414C-8429-6953ACEE1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9B872-B813-44B8-ACFA-D804C8723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6199-B704-49E0-83C1-B7E3B4976364}" type="datetimeFigureOut">
              <a:rPr lang="en-GB" smtClean="0"/>
              <a:t>15/10/2018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A97A8-9F42-4FA7-A892-9A921C1A6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3F4D4-FBE9-401C-86DC-07EAB0ADF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9BA-0FC6-47F0-B57E-CE0AE83733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165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9FA45-0741-425E-9904-CDD04536B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74A1D1-4DA9-46C4-A473-13A77756F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64AE89-9D5F-4A8D-967A-241D4357E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6199-B704-49E0-83C1-B7E3B4976364}" type="datetimeFigureOut">
              <a:rPr lang="en-GB" smtClean="0"/>
              <a:t>15/10/2018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AB578-180C-4B1E-996F-E8C6FE5B3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629ED-8C71-455B-8FD7-736A21252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9BA-0FC6-47F0-B57E-CE0AE83733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644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40BDD-A566-4A0C-828E-75E47F1D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475BF-CFFF-4125-8F83-6775570A38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0680A8-7CE2-44E1-A287-0BA7D762A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9CA39-B4F9-4E08-AC7E-DBCF8B13B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6199-B704-49E0-83C1-B7E3B4976364}" type="datetimeFigureOut">
              <a:rPr lang="en-GB" smtClean="0"/>
              <a:t>15/10/2018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8B6F5-05C1-4AE8-A031-96A39A1C6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36A46A-3676-4238-A713-A6FA6365A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9BA-0FC6-47F0-B57E-CE0AE83733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710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865E5-885F-4F81-BB93-F9B321B95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E44121-A942-4FC7-9309-25112D102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A325F-C522-43E1-B06A-F69F0787B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BB01BB-4A04-4A06-9BB1-ABC3095308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9DD6C1-A932-4087-BC80-4EE90716DD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C3D4ED-2BAA-4732-BF11-E984190AD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6199-B704-49E0-83C1-B7E3B4976364}" type="datetimeFigureOut">
              <a:rPr lang="en-GB" smtClean="0"/>
              <a:t>15/10/2018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91BAC3-70E3-4056-B45D-A0DCDA3B4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FB496B-6DB1-416C-9806-2B198AD95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9BA-0FC6-47F0-B57E-CE0AE83733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560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5080E-C9EB-4FCF-A208-0B9F0BC17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4CD755-BE98-4F19-AA24-9082E58BB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6199-B704-49E0-83C1-B7E3B4976364}" type="datetimeFigureOut">
              <a:rPr lang="en-GB" smtClean="0"/>
              <a:t>15/10/2018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999E1-5C80-49E8-9182-7AB939CA7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AC4394-067E-4DE2-AD66-E5FCDD7E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9BA-0FC6-47F0-B57E-CE0AE83733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325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8E45B3-36BD-4B38-BE08-3D9F0CD43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6199-B704-49E0-83C1-B7E3B4976364}" type="datetimeFigureOut">
              <a:rPr lang="en-GB" smtClean="0"/>
              <a:t>15/10/2018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633DF7-B732-47AA-919C-0FECB06B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09D181-FF96-4DB0-BDAB-693626ED8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9BA-0FC6-47F0-B57E-CE0AE83733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175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3DDC5-FF2C-49F6-B72E-FA59834C2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AED47-28EB-46EC-AD34-32CA259AA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4319C-A91E-41D4-B0F4-B1F5C11F22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6DF921-7885-4144-A0BD-81C83A9B3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6199-B704-49E0-83C1-B7E3B4976364}" type="datetimeFigureOut">
              <a:rPr lang="en-GB" smtClean="0"/>
              <a:t>15/10/2018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6E80F3-2898-4552-B3D9-8494EB2C4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333A3C-4FA6-44EA-865D-D192B589C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9BA-0FC6-47F0-B57E-CE0AE83733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268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54A1E-A0FB-401D-B7B6-1D39CBA9E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D07F9E-1CAA-4257-96E2-A122472C75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D951B-05C4-455A-85EC-5F4795E4F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6139F2-5BE4-4962-9EEC-0BE5D19CE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6199-B704-49E0-83C1-B7E3B4976364}" type="datetimeFigureOut">
              <a:rPr lang="en-GB" smtClean="0"/>
              <a:t>15/10/2018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F68580-18F2-4579-9441-EEC270544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FE281-0849-4705-B252-A8D9D54EE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9BA-0FC6-47F0-B57E-CE0AE83733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650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DC29F-DE7B-4597-9432-33BAF1EC1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5AD3BE-AA44-45E9-AC22-7737DAB5F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0D625-48C2-454F-9842-FA1B979A2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6199-B704-49E0-83C1-B7E3B4976364}" type="datetimeFigureOut">
              <a:rPr lang="en-GB" smtClean="0"/>
              <a:t>15/10/2018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A0C33-1B33-4E81-B0FF-5D0272738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2F222-964E-448B-9434-007221201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9BA-0FC6-47F0-B57E-CE0AE83733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012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84BF53-58E7-4E2A-A4B2-D2B9262516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9A8409-39FE-4C7F-903E-9B6C95F39D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29375-DC57-490F-BD37-67586F51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6199-B704-49E0-83C1-B7E3B4976364}" type="datetimeFigureOut">
              <a:rPr lang="en-GB" smtClean="0"/>
              <a:t>15/10/2018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5FB1C-B278-4DB0-BA76-BF51A2725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A6059-40EF-40D4-885A-26254EF30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9BA-0FC6-47F0-B57E-CE0AE83733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236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C36FFF-6B78-402C-9343-A2F24DFC3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4A04C4-A581-4F3F-BC6F-0173B9510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D3CFEB-217A-45CE-A41D-F754C4C976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D6199-B704-49E0-83C1-B7E3B4976364}" type="datetimeFigureOut">
              <a:rPr lang="en-GB" smtClean="0"/>
              <a:t>15/10/2018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4296D-8D78-4617-AC3D-A7D9F279E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8EBA0-82C0-4809-A575-94FFF308D4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DD9BA-0FC6-47F0-B57E-CE0AE83733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55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stuart@astill.net" TargetMode="External"/><Relationship Id="rId2" Type="http://schemas.openxmlformats.org/officeDocument/2006/relationships/hyperlink" Target="mailto:simon@simonhendersonresearch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ecan.ac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E7916-3EB4-45C1-B003-43B4A7C444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Evaluation under uncertainty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044395-61FD-4730-828A-5AB6123E64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Use of Bayesian Belief Networks</a:t>
            </a:r>
          </a:p>
        </p:txBody>
      </p:sp>
    </p:spTree>
    <p:extLst>
      <p:ext uri="{BB962C8B-B14F-4D97-AF65-F5344CB8AC3E}">
        <p14:creationId xmlns:p14="http://schemas.microsoft.com/office/powerpoint/2010/main" val="2198985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AC5C3-4221-4872-9CD4-8AD3CD353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challenge we faced…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45660-AA06-46BC-8EBD-6F58CBE49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618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Evaluate </a:t>
            </a:r>
            <a:r>
              <a:rPr lang="en-GB" u="sng" dirty="0"/>
              <a:t>now</a:t>
            </a:r>
            <a:r>
              <a:rPr lang="en-GB" dirty="0"/>
              <a:t> the effectiveness and value for money of a programme where</a:t>
            </a:r>
          </a:p>
          <a:p>
            <a:pPr lvl="1"/>
            <a:r>
              <a:rPr lang="en-GB" dirty="0"/>
              <a:t>results are uncertain and non-linear</a:t>
            </a:r>
          </a:p>
          <a:p>
            <a:pPr lvl="1"/>
            <a:r>
              <a:rPr lang="en-GB" dirty="0"/>
              <a:t>results realised in the medium- to long-term (+5-7 years) – if at all</a:t>
            </a:r>
          </a:p>
          <a:p>
            <a:pPr lvl="1"/>
            <a:r>
              <a:rPr lang="en-GB" dirty="0"/>
              <a:t>programme contribution = small (but hopefully significant) </a:t>
            </a:r>
          </a:p>
          <a:p>
            <a:pPr lvl="1"/>
            <a:r>
              <a:rPr lang="en-GB" dirty="0"/>
              <a:t>Programme contribution is </a:t>
            </a:r>
            <a:r>
              <a:rPr lang="en-GB" u="sng" dirty="0"/>
              <a:t>heavily</a:t>
            </a:r>
            <a:r>
              <a:rPr lang="en-GB" dirty="0"/>
              <a:t> conditioned by ‘other’ factors</a:t>
            </a:r>
          </a:p>
          <a:p>
            <a:pPr lvl="1"/>
            <a:r>
              <a:rPr lang="en-GB" dirty="0"/>
              <a:t>Easily observable ‘objective’ data for changes promoted not readily available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Tackled the problem from several angles…</a:t>
            </a:r>
          </a:p>
          <a:p>
            <a:r>
              <a:rPr lang="en-GB" dirty="0"/>
              <a:t>this talk is about one aspect:  use of Bayesian belief networks </a:t>
            </a:r>
          </a:p>
        </p:txBody>
      </p:sp>
    </p:spTree>
    <p:extLst>
      <p:ext uri="{BB962C8B-B14F-4D97-AF65-F5344CB8AC3E}">
        <p14:creationId xmlns:p14="http://schemas.microsoft.com/office/powerpoint/2010/main" val="3378491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AC5C3-4221-4872-9CD4-8AD3CD353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the challenges led us…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45660-AA06-46BC-8EBD-6F58CBE49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A strong conception of likelihood</a:t>
            </a:r>
          </a:p>
          <a:p>
            <a:endParaRPr lang="en-GB" dirty="0"/>
          </a:p>
          <a:p>
            <a:pPr>
              <a:lnSpc>
                <a:spcPct val="140000"/>
              </a:lnSpc>
            </a:pPr>
            <a:r>
              <a:rPr lang="en-GB" dirty="0"/>
              <a:t>Subjective data need to be treated with transparency and rigour</a:t>
            </a:r>
          </a:p>
          <a:p>
            <a:r>
              <a:rPr lang="en-GB" dirty="0"/>
              <a:t>Ditto issues of strength of influence and uncertainty</a:t>
            </a:r>
          </a:p>
          <a:p>
            <a:endParaRPr lang="en-GB" dirty="0"/>
          </a:p>
          <a:p>
            <a:r>
              <a:rPr lang="en-GB" dirty="0"/>
              <a:t>“Theory of change” a useful model</a:t>
            </a:r>
          </a:p>
          <a:p>
            <a:pPr lvl="1">
              <a:lnSpc>
                <a:spcPct val="130000"/>
              </a:lnSpc>
            </a:pPr>
            <a:r>
              <a:rPr lang="en-GB" dirty="0"/>
              <a:t>But acknowledge ‘packages’ of influencing factors [establishing the joint-probabilities] [INUS combinations]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…Suggests the BBN approach would be ‘interesting’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2363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A1102-42CF-4886-A87A-62D781C7B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Evaluating likelihoods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9745D-28BD-4D59-BA79-0CF3C1DA1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Certain outcomes/impacts can only be understood/examined as increased or decreased likelihoods e.g.</a:t>
            </a:r>
          </a:p>
          <a:p>
            <a:pPr lvl="1"/>
            <a:r>
              <a:rPr lang="en-GB" dirty="0"/>
              <a:t>Interventions that try to lower the chance of a species extinction</a:t>
            </a:r>
          </a:p>
          <a:p>
            <a:pPr lvl="1"/>
            <a:r>
              <a:rPr lang="en-GB" dirty="0"/>
              <a:t>Looking to raise the likelihood of establishing an effective transboundary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management mechanism for an international river</a:t>
            </a:r>
          </a:p>
          <a:p>
            <a:pPr lvl="1"/>
            <a:r>
              <a:rPr lang="en-GB" dirty="0"/>
              <a:t>Reducing the ‘expected’ number of fatalities caused by some kind of natural disaster (were it to happen)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2400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A1102-42CF-4886-A87A-62D781C7B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VFM under uncertainty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9745D-28BD-4D59-BA79-0CF3C1DA1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2815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Donors have comparative advantage in bearing risk in trying to  unlock real-world, complex collective action problems (‘wicked’ issues).</a:t>
            </a:r>
          </a:p>
          <a:p>
            <a:pPr lvl="1"/>
            <a:r>
              <a:rPr lang="en-GB" dirty="0"/>
              <a:t>Interest in VFM is legitimate but shouldn’t (perversely) stop them from doing this </a:t>
            </a:r>
          </a:p>
          <a:p>
            <a:r>
              <a:rPr lang="en-GB" dirty="0"/>
              <a:t>Where success is very uncertain, ‘failure’ cannot automatically equate to “poor VFM”</a:t>
            </a:r>
          </a:p>
          <a:p>
            <a:pPr marL="0" indent="0">
              <a:buNone/>
            </a:pPr>
            <a:r>
              <a:rPr lang="en-GB" dirty="0"/>
              <a:t>=&gt;</a:t>
            </a:r>
          </a:p>
          <a:p>
            <a:r>
              <a:rPr lang="en-GB" dirty="0"/>
              <a:t>Need a better handle on (at least) two key elements:  </a:t>
            </a:r>
          </a:p>
          <a:p>
            <a:pPr lvl="1"/>
            <a:r>
              <a:rPr lang="en-GB" dirty="0"/>
              <a:t>the likelihood of success; and </a:t>
            </a:r>
          </a:p>
          <a:p>
            <a:pPr lvl="1"/>
            <a:r>
              <a:rPr lang="en-GB" dirty="0"/>
              <a:t>funder’s appetite for failure (risk)</a:t>
            </a:r>
          </a:p>
        </p:txBody>
      </p:sp>
    </p:spTree>
    <p:extLst>
      <p:ext uri="{BB962C8B-B14F-4D97-AF65-F5344CB8AC3E}">
        <p14:creationId xmlns:p14="http://schemas.microsoft.com/office/powerpoint/2010/main" val="2700064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A1102-42CF-4886-A87A-62D781C7B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ToC</a:t>
            </a:r>
            <a:r>
              <a:rPr lang="en-GB" dirty="0"/>
              <a:t> &lt;-&gt; Influence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9745D-28BD-4D59-BA79-0CF3C1DA1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Quasi-theory based</a:t>
            </a:r>
          </a:p>
          <a:p>
            <a:pPr lvl="1"/>
            <a:r>
              <a:rPr lang="en-GB" dirty="0"/>
              <a:t>testing whether the programme’s stated ‘theory’ was valid, to what extent and in which areas was it stronger/weaker</a:t>
            </a:r>
          </a:p>
          <a:p>
            <a:pPr lvl="1"/>
            <a:r>
              <a:rPr lang="en-GB" dirty="0"/>
              <a:t>we knew that the programme was not going to cause ‘the result’ but influence ‘things’ that advanced the cause</a:t>
            </a:r>
          </a:p>
          <a:p>
            <a:pPr lvl="1"/>
            <a:r>
              <a:rPr lang="en-GB" dirty="0"/>
              <a:t>a way to link those ‘things’ and aggregate influences </a:t>
            </a:r>
          </a:p>
          <a:p>
            <a:r>
              <a:rPr lang="en-GB" dirty="0"/>
              <a:t>Transforms to the influence map [link to fuzzy cognitive mapping]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5040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1CEF51-4A30-4D06-BCE6-1BBA2D1A9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5960"/>
            <a:ext cx="12192000" cy="5369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067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1CEF51-4A30-4D06-BCE6-1BBA2D1A9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5960"/>
            <a:ext cx="12192000" cy="536904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3FA4319-B771-42CE-8ADD-F118C615B94E}"/>
              </a:ext>
            </a:extLst>
          </p:cNvPr>
          <p:cNvSpPr/>
          <p:nvPr/>
        </p:nvSpPr>
        <p:spPr>
          <a:xfrm>
            <a:off x="1214992" y="3057808"/>
            <a:ext cx="3179597" cy="19927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716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BF40D-D6FA-47EC-BC9C-F4791047F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analytical engine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2EB0C8-39F3-412C-BAD4-457ACD61F2F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The approach has two elements</a:t>
            </a:r>
          </a:p>
          <a:p>
            <a:pPr lvl="1"/>
            <a:r>
              <a:rPr lang="en-GB" dirty="0"/>
              <a:t>The influence map (a network)</a:t>
            </a:r>
          </a:p>
          <a:p>
            <a:pPr lvl="1"/>
            <a:r>
              <a:rPr lang="en-GB" dirty="0"/>
              <a:t>The likelihoods/probabilities (a table)</a:t>
            </a:r>
          </a:p>
          <a:p>
            <a:r>
              <a:rPr lang="en-GB" dirty="0"/>
              <a:t>Extracting the ‘Bayesian’ style reasoning</a:t>
            </a:r>
          </a:p>
          <a:p>
            <a:pPr lvl="1"/>
            <a:r>
              <a:rPr lang="en-GB" dirty="0"/>
              <a:t>These are ‘conditional’ probabilities</a:t>
            </a:r>
          </a:p>
          <a:p>
            <a:pPr lvl="1"/>
            <a:r>
              <a:rPr lang="en-GB" b="1" dirty="0"/>
              <a:t>They include ‘everything else that is going on not specifically defined on the map’ (important for contribution analysis)</a:t>
            </a:r>
          </a:p>
          <a:p>
            <a:r>
              <a:rPr lang="en-GB" dirty="0"/>
              <a:t>These are both created based on the (largely) subjective data gathered from stakeholders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313B1F-E9CD-4764-A495-FAA63940F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3262120"/>
            <a:ext cx="5878066" cy="29148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9B1413-0F3E-4754-82F7-0E5C0B6F8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3786" y="1436256"/>
            <a:ext cx="3000375" cy="20002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CBB99D-9E51-4966-A7CD-D6AD8D5DC660}"/>
              </a:ext>
            </a:extLst>
          </p:cNvPr>
          <p:cNvSpPr/>
          <p:nvPr/>
        </p:nvSpPr>
        <p:spPr>
          <a:xfrm>
            <a:off x="6762940" y="1428750"/>
            <a:ext cx="3250834" cy="20077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2569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1CEF51-4A30-4D06-BCE6-1BBA2D1A9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5960"/>
            <a:ext cx="12192000" cy="536904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3FA4319-B771-42CE-8ADD-F118C615B94E}"/>
              </a:ext>
            </a:extLst>
          </p:cNvPr>
          <p:cNvSpPr/>
          <p:nvPr/>
        </p:nvSpPr>
        <p:spPr>
          <a:xfrm>
            <a:off x="1214992" y="3057808"/>
            <a:ext cx="3179597" cy="19927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626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92AB0-C6F4-4568-AA03-62D4A531A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example findings     				</a:t>
            </a:r>
            <a:r>
              <a:rPr lang="en-GB" sz="2400" dirty="0"/>
              <a:t>/</a:t>
            </a:r>
            <a:r>
              <a:rPr lang="en-GB" sz="2400" dirty="0" err="1"/>
              <a:t>cont</a:t>
            </a:r>
            <a:r>
              <a:rPr lang="en-GB" sz="2400" dirty="0"/>
              <a:t>…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DEFE9D-A9B2-0640-872F-E38305A24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10807700" cy="439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64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92AB0-C6F4-4568-AA03-62D4A531A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example findings     				</a:t>
            </a:r>
            <a:r>
              <a:rPr lang="en-GB" sz="2400" dirty="0"/>
              <a:t>/</a:t>
            </a:r>
            <a:r>
              <a:rPr lang="en-GB" sz="2400" dirty="0" err="1"/>
              <a:t>cont</a:t>
            </a:r>
            <a:r>
              <a:rPr lang="en-GB" sz="2400" dirty="0"/>
              <a:t>…</a:t>
            </a:r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8A3E9E7-90BF-5E41-8485-16DFACA886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686" y="2143578"/>
            <a:ext cx="6908800" cy="3594100"/>
          </a:xfrm>
        </p:spPr>
      </p:pic>
    </p:spTree>
    <p:extLst>
      <p:ext uri="{BB962C8B-B14F-4D97-AF65-F5344CB8AC3E}">
        <p14:creationId xmlns:p14="http://schemas.microsoft.com/office/powerpoint/2010/main" val="3093900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75325-B5B4-41B4-AA3C-953B3AC17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generalised features where this can be useful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142D5-48EB-4269-9083-84D0E60C9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647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/>
              <a:t>For programmes where…</a:t>
            </a:r>
          </a:p>
          <a:p>
            <a:r>
              <a:rPr lang="en-GB" dirty="0"/>
              <a:t>on-going, long time frame… [value for developmental evaluation]</a:t>
            </a:r>
          </a:p>
          <a:p>
            <a:r>
              <a:rPr lang="en-GB" dirty="0"/>
              <a:t>complex causal chains – multiple aspects of intervention </a:t>
            </a:r>
          </a:p>
          <a:p>
            <a:r>
              <a:rPr lang="en-GB" dirty="0"/>
              <a:t>high uncertainty about what/works what to – learning on programme and M&amp;E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But also more ‘conventional’ </a:t>
            </a:r>
            <a:r>
              <a:rPr lang="en-GB" i="1" dirty="0"/>
              <a:t>ex post </a:t>
            </a:r>
            <a:r>
              <a:rPr lang="en-GB" dirty="0"/>
              <a:t>contribution analysis…</a:t>
            </a:r>
          </a:p>
          <a:p>
            <a:r>
              <a:rPr lang="en-GB" dirty="0"/>
              <a:t>what contribution did the whole and/or certain elements make? </a:t>
            </a:r>
          </a:p>
          <a:p>
            <a:pPr lvl="1"/>
            <a:r>
              <a:rPr lang="en-GB" dirty="0"/>
              <a:t>Can talk about how great or small the contribution may be</a:t>
            </a:r>
          </a:p>
          <a:p>
            <a:pPr lvl="1"/>
            <a:r>
              <a:rPr lang="en-GB" dirty="0"/>
              <a:t>Understanding individual and joint contributions to results</a:t>
            </a:r>
          </a:p>
          <a:p>
            <a:r>
              <a:rPr lang="en-GB" dirty="0"/>
              <a:t>…and fiddle around with that (sensitivity, scenarios, sub-intervention elements…)</a:t>
            </a:r>
          </a:p>
          <a:p>
            <a:r>
              <a:rPr lang="en-GB" dirty="0"/>
              <a:t>overlay cost data – examine marginal returns for different areas of effort</a:t>
            </a:r>
          </a:p>
          <a:p>
            <a:r>
              <a:rPr lang="en-GB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971163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75325-B5B4-41B4-AA3C-953B3AC17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perspective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142D5-48EB-4269-9083-84D0E60C9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/>
              <a:t>Method in no way presents what </a:t>
            </a:r>
            <a:r>
              <a:rPr lang="en-GB" i="1" dirty="0"/>
              <a:t>will</a:t>
            </a:r>
            <a:r>
              <a:rPr lang="en-GB" dirty="0"/>
              <a:t> happen</a:t>
            </a:r>
            <a:r>
              <a:rPr lang="en-GB" i="1" dirty="0"/>
              <a:t>/has </a:t>
            </a:r>
            <a:r>
              <a:rPr lang="en-GB" dirty="0"/>
              <a:t>happened </a:t>
            </a:r>
            <a:r>
              <a:rPr lang="en-GB" i="1" dirty="0"/>
              <a:t>–</a:t>
            </a:r>
            <a:r>
              <a:rPr lang="en-GB" dirty="0"/>
              <a:t> </a:t>
            </a:r>
          </a:p>
          <a:p>
            <a:pPr lvl="1"/>
            <a:r>
              <a:rPr lang="en-GB" dirty="0"/>
              <a:t>a tool to examine – in detail! – what people’s beliefs to tell us about what is/was important, what are the </a:t>
            </a:r>
            <a:r>
              <a:rPr lang="en-GB" i="1" dirty="0"/>
              <a:t>chances</a:t>
            </a:r>
            <a:r>
              <a:rPr lang="en-GB" dirty="0"/>
              <a:t> of success, etc </a:t>
            </a:r>
          </a:p>
          <a:p>
            <a:r>
              <a:rPr lang="en-GB" dirty="0"/>
              <a:t>One-time, </a:t>
            </a:r>
            <a:r>
              <a:rPr lang="en-GB" i="1" dirty="0"/>
              <a:t>ex post</a:t>
            </a:r>
            <a:r>
              <a:rPr lang="en-GB" dirty="0"/>
              <a:t> exercise can yield insights but value comes in  repeat exercises for active programmes</a:t>
            </a:r>
          </a:p>
          <a:p>
            <a:pPr lvl="1"/>
            <a:r>
              <a:rPr lang="en-GB" dirty="0"/>
              <a:t>Explore how and why views changing and the the implications for improving or worsening prospects</a:t>
            </a:r>
          </a:p>
          <a:p>
            <a:r>
              <a:rPr lang="en-GB" dirty="0"/>
              <a:t>Influence maps are linear models – they can’t accommodate multidirectional feedback loops</a:t>
            </a:r>
          </a:p>
          <a:p>
            <a:pPr lvl="1"/>
            <a:r>
              <a:rPr lang="en-GB" dirty="0"/>
              <a:t>not the ‘answer’ to evaluating complexity but can potentially help…  </a:t>
            </a:r>
          </a:p>
        </p:txBody>
      </p:sp>
    </p:spTree>
    <p:extLst>
      <p:ext uri="{BB962C8B-B14F-4D97-AF65-F5344CB8AC3E}">
        <p14:creationId xmlns:p14="http://schemas.microsoft.com/office/powerpoint/2010/main" val="1289640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75325-B5B4-41B4-AA3C-953B3AC17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 directions of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142D5-48EB-4269-9083-84D0E60C9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eliciting conditional probabilities in ways that minimise bias risks</a:t>
            </a:r>
          </a:p>
          <a:p>
            <a:r>
              <a:rPr lang="en-GB" dirty="0"/>
              <a:t>ways (and value) of estimating distributions around central estimates </a:t>
            </a:r>
          </a:p>
          <a:p>
            <a:r>
              <a:rPr lang="en-GB" dirty="0"/>
              <a:t>how to aggregate/combine multiple actors’ views </a:t>
            </a:r>
          </a:p>
          <a:p>
            <a:r>
              <a:rPr lang="en-GB" dirty="0"/>
              <a:t>defining and ensuring sufficiently consistent interpretation of ‘occurrence’ and ‘non-occurrence’ of factors of interest </a:t>
            </a:r>
          </a:p>
          <a:p>
            <a:r>
              <a:rPr lang="en-GB" dirty="0"/>
              <a:t>understanding the sensitivity of results to model design and in particular the level </a:t>
            </a:r>
            <a:r>
              <a:rPr lang="en-GB"/>
              <a:t>of detail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6329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84EE8-C11C-4F66-8E35-DF943434E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AD6E9-4966-448C-9A49-A5E5E857E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Simon Henderson -&gt; </a:t>
            </a:r>
            <a:r>
              <a:rPr lang="en-GB" dirty="0">
                <a:hlinkClick r:id="rId2"/>
              </a:rPr>
              <a:t>simon@simonhendersonresearch.com</a:t>
            </a:r>
            <a:endParaRPr lang="en-GB" dirty="0"/>
          </a:p>
          <a:p>
            <a:r>
              <a:rPr lang="en-GB" dirty="0"/>
              <a:t>Stuart Astill -&gt; </a:t>
            </a:r>
            <a:r>
              <a:rPr lang="en-GB" dirty="0">
                <a:hlinkClick r:id="rId3"/>
              </a:rPr>
              <a:t>stuart@astill.net</a:t>
            </a:r>
            <a:endParaRPr lang="en-GB" dirty="0"/>
          </a:p>
          <a:p>
            <a:r>
              <a:rPr lang="en-GB" dirty="0"/>
              <a:t>CECAN -&gt; </a:t>
            </a:r>
            <a:r>
              <a:rPr lang="en-GB" dirty="0">
                <a:hlinkClick r:id="rId4"/>
              </a:rPr>
              <a:t>www.cecan.ac.uk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1796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2393</TotalTime>
  <Words>775</Words>
  <Application>Microsoft Office PowerPoint</Application>
  <PresentationFormat>Widescreen</PresentationFormat>
  <Paragraphs>81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Evaluation under uncertainty</vt:lpstr>
      <vt:lpstr>The challenge we faced…</vt:lpstr>
      <vt:lpstr>Where the challenges led us…</vt:lpstr>
      <vt:lpstr>Evaluating likelihoods</vt:lpstr>
      <vt:lpstr>VFM under uncertainty</vt:lpstr>
      <vt:lpstr>ToC &lt;-&gt; Influence map</vt:lpstr>
      <vt:lpstr>PowerPoint Presentation</vt:lpstr>
      <vt:lpstr>PowerPoint Presentation</vt:lpstr>
      <vt:lpstr>The analytical engine</vt:lpstr>
      <vt:lpstr>PowerPoint Presentation</vt:lpstr>
      <vt:lpstr>Some example findings         /cont…</vt:lpstr>
      <vt:lpstr>Some example findings         /cont…</vt:lpstr>
      <vt:lpstr>The generalised features where this can be useful</vt:lpstr>
      <vt:lpstr>In perspective</vt:lpstr>
      <vt:lpstr>Future directions of work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Likelihood Contribution Analysis</dc:title>
  <dc:creator>Stuart Astill</dc:creator>
  <cp:lastModifiedBy>Stuart Astill</cp:lastModifiedBy>
  <cp:revision>66</cp:revision>
  <dcterms:created xsi:type="dcterms:W3CDTF">2018-08-21T16:29:27Z</dcterms:created>
  <dcterms:modified xsi:type="dcterms:W3CDTF">2018-10-16T11:40:22Z</dcterms:modified>
</cp:coreProperties>
</file>